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6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C4EC9D-67F1-4465-837A-E07C3AC1B1F1}" type="datetimeFigureOut">
              <a:rPr lang="en-US" smtClean="0"/>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1989838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C4EC9D-67F1-4465-837A-E07C3AC1B1F1}" type="datetimeFigureOut">
              <a:rPr lang="en-US" smtClean="0"/>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4080605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C4EC9D-67F1-4465-837A-E07C3AC1B1F1}" type="datetimeFigureOut">
              <a:rPr lang="en-US" smtClean="0"/>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426658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C4EC9D-67F1-4465-837A-E07C3AC1B1F1}" type="datetimeFigureOut">
              <a:rPr lang="en-US" smtClean="0"/>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3004850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C4EC9D-67F1-4465-837A-E07C3AC1B1F1}" type="datetimeFigureOut">
              <a:rPr lang="en-US" smtClean="0"/>
              <a:t>6/18/2025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3261065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C4EC9D-67F1-4465-837A-E07C3AC1B1F1}" type="datetimeFigureOut">
              <a:rPr lang="en-US" smtClean="0"/>
              <a:t>6/18/2025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1330461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C4EC9D-67F1-4465-837A-E07C3AC1B1F1}" type="datetimeFigureOut">
              <a:rPr lang="en-US" smtClean="0"/>
              <a:t>6/18/2025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3341932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C4EC9D-67F1-4465-837A-E07C3AC1B1F1}" type="datetimeFigureOut">
              <a:rPr lang="en-US" smtClean="0"/>
              <a:t>6/18/2025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1112337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C4EC9D-67F1-4465-837A-E07C3AC1B1F1}" type="datetimeFigureOut">
              <a:rPr lang="en-US" smtClean="0"/>
              <a:t>6/18/2025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1480645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C4EC9D-67F1-4465-837A-E07C3AC1B1F1}" type="datetimeFigureOut">
              <a:rPr lang="en-US" smtClean="0"/>
              <a:t>6/18/2025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154758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C4EC9D-67F1-4465-837A-E07C3AC1B1F1}" type="datetimeFigureOut">
              <a:rPr lang="en-US" smtClean="0"/>
              <a:t>6/18/2025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146095-91AC-4A47-86E2-6E576DE2F2EE}" type="slidenum">
              <a:rPr lang="en-US" smtClean="0"/>
              <a:t>‹#›</a:t>
            </a:fld>
            <a:endParaRPr lang="en-US"/>
          </a:p>
        </p:txBody>
      </p:sp>
    </p:spTree>
    <p:extLst>
      <p:ext uri="{BB962C8B-B14F-4D97-AF65-F5344CB8AC3E}">
        <p14:creationId xmlns:p14="http://schemas.microsoft.com/office/powerpoint/2010/main" val="3442552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C4EC9D-67F1-4465-837A-E07C3AC1B1F1}" type="datetimeFigureOut">
              <a:rPr lang="en-US" smtClean="0"/>
              <a:t>6/18/2025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146095-91AC-4A47-86E2-6E576DE2F2EE}" type="slidenum">
              <a:rPr lang="en-US" smtClean="0"/>
              <a:t>‹#›</a:t>
            </a:fld>
            <a:endParaRPr lang="en-US"/>
          </a:p>
        </p:txBody>
      </p:sp>
    </p:spTree>
    <p:extLst>
      <p:ext uri="{BB962C8B-B14F-4D97-AF65-F5344CB8AC3E}">
        <p14:creationId xmlns:p14="http://schemas.microsoft.com/office/powerpoint/2010/main" val="4221894162"/>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08700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LESSONS LEARNT</a:t>
            </a:r>
            <a:r>
              <a:rPr lang="en-US" u="sng" dirty="0" smtClean="0"/>
              <a:t/>
            </a:r>
            <a:br>
              <a:rPr lang="en-US" u="sng" dirty="0" smtClean="0"/>
            </a:br>
            <a:endParaRPr lang="en-US" u="sng" dirty="0"/>
          </a:p>
        </p:txBody>
      </p:sp>
      <p:sp>
        <p:nvSpPr>
          <p:cNvPr id="3" name="Content Placeholder 2"/>
          <p:cNvSpPr>
            <a:spLocks noGrp="1"/>
          </p:cNvSpPr>
          <p:nvPr>
            <p:ph idx="1"/>
          </p:nvPr>
        </p:nvSpPr>
        <p:spPr/>
        <p:txBody>
          <a:bodyPr>
            <a:normAutofit fontScale="70000" lnSpcReduction="20000"/>
          </a:bodyPr>
          <a:lstStyle/>
          <a:p>
            <a:pPr marL="0" indent="0">
              <a:buNone/>
            </a:pPr>
            <a:r>
              <a:rPr lang="en-US" b="1" dirty="0" smtClean="0"/>
              <a:t>1</a:t>
            </a:r>
            <a:r>
              <a:rPr lang="en-US" b="1" dirty="0"/>
              <a:t>. Time management: </a:t>
            </a:r>
            <a:r>
              <a:rPr lang="en-US" dirty="0"/>
              <a:t>Prioritizing tasks and managing time effectively in a fast-paced court environment.</a:t>
            </a:r>
          </a:p>
          <a:p>
            <a:pPr marL="0" indent="0">
              <a:buNone/>
            </a:pPr>
            <a:endParaRPr lang="en-US" b="1" dirty="0" smtClean="0"/>
          </a:p>
          <a:p>
            <a:pPr marL="0" indent="0">
              <a:buNone/>
            </a:pPr>
            <a:r>
              <a:rPr lang="en-US" b="1" dirty="0" smtClean="0"/>
              <a:t>2</a:t>
            </a:r>
            <a:r>
              <a:rPr lang="en-US" b="1" dirty="0"/>
              <a:t>. Attention to detail</a:t>
            </a:r>
            <a:r>
              <a:rPr lang="en-US" dirty="0"/>
              <a:t>: Developing attention to detail when reviewing documents, evidence, and court </a:t>
            </a:r>
            <a:r>
              <a:rPr lang="en-US" dirty="0" smtClean="0"/>
              <a:t>records.</a:t>
            </a:r>
          </a:p>
          <a:p>
            <a:pPr marL="0" indent="0">
              <a:buNone/>
            </a:pPr>
            <a:endParaRPr lang="en-US" b="1" dirty="0" smtClean="0"/>
          </a:p>
          <a:p>
            <a:pPr marL="0" indent="0">
              <a:buNone/>
            </a:pPr>
            <a:r>
              <a:rPr lang="en-US" b="1" dirty="0" smtClean="0"/>
              <a:t>3</a:t>
            </a:r>
            <a:r>
              <a:rPr lang="en-US" b="1" dirty="0"/>
              <a:t>. Professionalism: </a:t>
            </a:r>
            <a:r>
              <a:rPr lang="en-US" dirty="0"/>
              <a:t>Maintaining a professional demeanor and attitude in a court setting.</a:t>
            </a:r>
          </a:p>
          <a:p>
            <a:pPr marL="0" indent="0">
              <a:buNone/>
            </a:pPr>
            <a:endParaRPr lang="en-US" b="1" dirty="0" smtClean="0"/>
          </a:p>
          <a:p>
            <a:pPr marL="0" indent="0">
              <a:buNone/>
            </a:pPr>
            <a:r>
              <a:rPr lang="en-US" b="1" dirty="0" smtClean="0"/>
              <a:t>4</a:t>
            </a:r>
            <a:r>
              <a:rPr lang="en-US" b="1" dirty="0"/>
              <a:t>. Resilience: </a:t>
            </a:r>
            <a:r>
              <a:rPr lang="en-US" dirty="0"/>
              <a:t>Building resilience and adaptability in a dynamic and sometimes high-pressure environment</a:t>
            </a:r>
            <a:r>
              <a:rPr lang="en-US" b="1" dirty="0"/>
              <a:t>.</a:t>
            </a:r>
            <a:endParaRPr lang="en-US" dirty="0"/>
          </a:p>
          <a:p>
            <a:pPr marL="0" indent="0">
              <a:buNone/>
            </a:pPr>
            <a:endParaRPr lang="en-US" b="1" dirty="0" smtClean="0"/>
          </a:p>
          <a:p>
            <a:pPr marL="0" indent="0">
              <a:buNone/>
            </a:pPr>
            <a:r>
              <a:rPr lang="en-US" b="1" dirty="0" smtClean="0"/>
              <a:t>5</a:t>
            </a:r>
            <a:r>
              <a:rPr lang="en-US" b="1" dirty="0"/>
              <a:t>. Bench Warrant: </a:t>
            </a:r>
            <a:r>
              <a:rPr lang="en-US" dirty="0"/>
              <a:t>A formal notice to a client when he or she refuse to appear in court  </a:t>
            </a:r>
          </a:p>
          <a:p>
            <a:pPr marL="0" indent="0">
              <a:buNone/>
            </a:pPr>
            <a:endParaRPr lang="en-US" b="1" dirty="0" smtClean="0"/>
          </a:p>
          <a:p>
            <a:pPr marL="0" indent="0">
              <a:buNone/>
            </a:pPr>
            <a:r>
              <a:rPr lang="en-US" b="1" dirty="0" smtClean="0"/>
              <a:t>6</a:t>
            </a:r>
            <a:r>
              <a:rPr lang="en-US" b="1" dirty="0"/>
              <a:t>. Struck out</a:t>
            </a:r>
            <a:endParaRPr lang="en-US" dirty="0"/>
          </a:p>
          <a:p>
            <a:endParaRPr lang="en-US" dirty="0"/>
          </a:p>
        </p:txBody>
      </p:sp>
    </p:spTree>
    <p:extLst>
      <p:ext uri="{BB962C8B-B14F-4D97-AF65-F5344CB8AC3E}">
        <p14:creationId xmlns:p14="http://schemas.microsoft.com/office/powerpoint/2010/main" val="18942953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3888" y="165816"/>
            <a:ext cx="10664790" cy="6986528"/>
          </a:xfrm>
          <a:prstGeom prst="rect">
            <a:avLst/>
          </a:prstGeom>
        </p:spPr>
        <p:txBody>
          <a:bodyPr wrap="square">
            <a:spAutoFit/>
          </a:bodyPr>
          <a:lstStyle/>
          <a:p>
            <a:pPr marL="685800" marR="0" algn="ctr">
              <a:lnSpc>
                <a:spcPct val="200000"/>
              </a:lnSpc>
              <a:spcBef>
                <a:spcPts val="0"/>
              </a:spcBef>
              <a:spcAft>
                <a:spcPts val="0"/>
              </a:spcAft>
            </a:pPr>
            <a:r>
              <a:rPr lang="en-US" b="1" u="sng" dirty="0" smtClean="0">
                <a:effectLst/>
                <a:latin typeface="Times New Roman" panose="02020603050405020304" pitchFamily="18" charset="0"/>
                <a:ea typeface="Calibri" panose="020F0502020204030204" pitchFamily="34" charset="0"/>
                <a:cs typeface="Times New Roman" panose="02020603050405020304" pitchFamily="18" charset="0"/>
              </a:rPr>
              <a:t>GENERAL RECOMMENDATIONS</a:t>
            </a:r>
            <a:endParaRPr lang="en-US" sz="1600" u="sng" dirty="0" smtClean="0">
              <a:effectLst/>
              <a:latin typeface="Calibri" panose="020F0502020204030204" pitchFamily="34" charset="0"/>
              <a:ea typeface="Calibri" panose="020F0502020204030204" pitchFamily="34" charset="0"/>
              <a:cs typeface="Times New Roman" panose="02020603050405020304" pitchFamily="18" charset="0"/>
            </a:endParaRPr>
          </a:p>
          <a:p>
            <a:pPr marL="685800" marR="0">
              <a:lnSpc>
                <a:spcPct val="200000"/>
              </a:lnSpc>
              <a:spcBef>
                <a:spcPts val="0"/>
              </a:spcBef>
              <a:spcAft>
                <a:spcPts val="0"/>
              </a:spcAft>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I  will  like  to  recommend  the  judicial  service  of Ghana( Supreme Court) for  upcoming students  who  are  also  going  to  do  their  internship  program in  the  near future. The  judicial service of  Ghana(Supreme court) broadens  your understanding  of so many experiences    not  only  purposely  the  course  you  are  offering  at  the  university.</a:t>
            </a:r>
          </a:p>
          <a:p>
            <a:pPr marL="685800" marR="0">
              <a:lnSpc>
                <a:spcPct val="200000"/>
              </a:lnSpc>
              <a:spcBef>
                <a:spcPts val="0"/>
              </a:spcBef>
              <a:spcAft>
                <a:spcPts val="0"/>
              </a:spcAft>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algn="ctr"/>
            <a:endParaRPr lang="en-US" sz="16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ctr"/>
            <a:r>
              <a:rPr lang="en-US" sz="2800" u="sng"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b="1" u="sng" smtClean="0"/>
              <a:t>CONCLUSIONS</a:t>
            </a:r>
            <a:endParaRPr lang="en-US" sz="2800" u="sng" dirty="0"/>
          </a:p>
          <a:p>
            <a:endParaRPr lang="en-US" sz="1600" dirty="0" smtClean="0"/>
          </a:p>
          <a:p>
            <a:r>
              <a:rPr lang="en-US" sz="2400" dirty="0" smtClean="0"/>
              <a:t>The </a:t>
            </a:r>
            <a:r>
              <a:rPr lang="en-US" sz="2400" dirty="0"/>
              <a:t>university internship program has allowed me to gain much experience, knowledge, and skills in performing the duties of a personal assistant  to  the  judge  in  the  courtroom. It was a great exposure that enlightened and motivated me.</a:t>
            </a:r>
          </a:p>
          <a:p>
            <a:r>
              <a:rPr lang="en-US" sz="2400" dirty="0"/>
              <a:t>I would like to thank God for his protection during the internship program, the University of Education, Winneba, School of Business, and the entire staff of the Judicial service especially the circuit court 2 team</a:t>
            </a:r>
          </a:p>
          <a:p>
            <a:pPr marL="685800" marR="0">
              <a:lnSpc>
                <a:spcPct val="200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173719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0121" y="71636"/>
            <a:ext cx="9792586" cy="1077218"/>
          </a:xfrm>
          <a:prstGeom prst="rect">
            <a:avLst/>
          </a:prstGeom>
          <a:noFill/>
        </p:spPr>
        <p:txBody>
          <a:bodyPr wrap="square" rtlCol="0">
            <a:spAutoFit/>
          </a:bodyPr>
          <a:lstStyle/>
          <a:p>
            <a:endParaRPr lang="en-US" sz="3200" b="1" dirty="0" smtClean="0"/>
          </a:p>
          <a:p>
            <a:r>
              <a:rPr lang="en-US" sz="3200" b="1" dirty="0" smtClean="0"/>
              <a:t>1.1 </a:t>
            </a:r>
            <a:r>
              <a:rPr lang="en-US" sz="3200" b="1" dirty="0"/>
              <a:t>INTRODUCTION</a:t>
            </a:r>
          </a:p>
        </p:txBody>
      </p:sp>
      <p:sp>
        <p:nvSpPr>
          <p:cNvPr id="6" name="TextBox 5"/>
          <p:cNvSpPr txBox="1"/>
          <p:nvPr/>
        </p:nvSpPr>
        <p:spPr>
          <a:xfrm>
            <a:off x="170121" y="656411"/>
            <a:ext cx="11844670" cy="3416320"/>
          </a:xfrm>
          <a:prstGeom prst="rect">
            <a:avLst/>
          </a:prstGeom>
          <a:noFill/>
        </p:spPr>
        <p:txBody>
          <a:bodyPr wrap="square" rtlCol="0">
            <a:spAutoFit/>
          </a:bodyPr>
          <a:lstStyle/>
          <a:p>
            <a:endParaRPr lang="en-US" sz="2400" dirty="0" smtClean="0"/>
          </a:p>
          <a:p>
            <a:endParaRPr lang="en-US" sz="2400" dirty="0" smtClean="0"/>
          </a:p>
          <a:p>
            <a:r>
              <a:rPr lang="en-US" sz="2400" dirty="0" smtClean="0"/>
              <a:t>The internship program is obligatory for all level 400 students who are pursuing their degree course at the University of Education, Winneba. This integral course is part of the curriculum for the first semester of level four hundred (400) students. I chose Judicial Service of  Ghana (Supreme Court) to have my internship program. The internship program commenced on 8</a:t>
            </a:r>
            <a:r>
              <a:rPr lang="en-US" sz="2400" baseline="30000" dirty="0" smtClean="0"/>
              <a:t>th</a:t>
            </a:r>
            <a:r>
              <a:rPr lang="en-US" sz="2400" dirty="0" smtClean="0"/>
              <a:t> January to 4</a:t>
            </a:r>
            <a:r>
              <a:rPr lang="en-US" sz="2400" baseline="30000" dirty="0" smtClean="0"/>
              <a:t>th</a:t>
            </a:r>
            <a:r>
              <a:rPr lang="en-US" sz="2400" dirty="0" smtClean="0"/>
              <a:t> April 2025 and work normally begins at 7:00 am and ends at 4:30 pm on each working day.</a:t>
            </a:r>
          </a:p>
          <a:p>
            <a:endParaRPr lang="en-US" sz="2400" dirty="0"/>
          </a:p>
        </p:txBody>
      </p:sp>
      <p:sp>
        <p:nvSpPr>
          <p:cNvPr id="7" name="TextBox 6"/>
          <p:cNvSpPr txBox="1"/>
          <p:nvPr/>
        </p:nvSpPr>
        <p:spPr>
          <a:xfrm>
            <a:off x="170121" y="3334067"/>
            <a:ext cx="11844670" cy="1077218"/>
          </a:xfrm>
          <a:prstGeom prst="rect">
            <a:avLst/>
          </a:prstGeom>
          <a:noFill/>
        </p:spPr>
        <p:txBody>
          <a:bodyPr wrap="square" rtlCol="0">
            <a:spAutoFit/>
          </a:bodyPr>
          <a:lstStyle/>
          <a:p>
            <a:endParaRPr lang="en-US" sz="3200" b="1" dirty="0" smtClean="0"/>
          </a:p>
          <a:p>
            <a:r>
              <a:rPr lang="en-US" sz="3200" b="1" dirty="0" smtClean="0"/>
              <a:t>ACKNOWLEDGEMENT</a:t>
            </a:r>
            <a:endParaRPr lang="en-US" sz="3200" dirty="0"/>
          </a:p>
        </p:txBody>
      </p:sp>
      <p:sp>
        <p:nvSpPr>
          <p:cNvPr id="8" name="TextBox 7"/>
          <p:cNvSpPr txBox="1"/>
          <p:nvPr/>
        </p:nvSpPr>
        <p:spPr>
          <a:xfrm>
            <a:off x="170122" y="4146698"/>
            <a:ext cx="11938460" cy="2711302"/>
          </a:xfrm>
          <a:prstGeom prst="rect">
            <a:avLst/>
          </a:prstGeom>
          <a:noFill/>
        </p:spPr>
        <p:txBody>
          <a:bodyPr wrap="square" rtlCol="0">
            <a:spAutoFit/>
          </a:bodyPr>
          <a:lstStyle/>
          <a:p>
            <a:endParaRPr lang="en-US" sz="2800" dirty="0" smtClean="0"/>
          </a:p>
          <a:p>
            <a:r>
              <a:rPr lang="en-US" sz="2800" dirty="0" smtClean="0"/>
              <a:t>I </a:t>
            </a:r>
            <a:r>
              <a:rPr lang="en-US" sz="2800" dirty="0"/>
              <a:t>would like to express my sincere gratitude for the internship program provided by the Judicial Service of Ghana (Supreme Court).  I am grateful for the support and resources that have enabled me to achieve specific goals during my internship program. I appreciate the time and effort taken by the members of the circuit court 2 to provide guidance, mentorship, and support.</a:t>
            </a:r>
          </a:p>
        </p:txBody>
      </p:sp>
    </p:spTree>
    <p:extLst>
      <p:ext uri="{BB962C8B-B14F-4D97-AF65-F5344CB8AC3E}">
        <p14:creationId xmlns:p14="http://schemas.microsoft.com/office/powerpoint/2010/main" val="2272946936"/>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693" y="202019"/>
            <a:ext cx="11844670" cy="461665"/>
          </a:xfrm>
          <a:prstGeom prst="rect">
            <a:avLst/>
          </a:prstGeom>
          <a:noFill/>
        </p:spPr>
        <p:txBody>
          <a:bodyPr wrap="square" rtlCol="0">
            <a:spAutoFit/>
          </a:bodyPr>
          <a:lstStyle/>
          <a:p>
            <a:pPr algn="ctr"/>
            <a:r>
              <a:rPr lang="en-US" sz="2400" b="1" dirty="0"/>
              <a:t>BACKGROUND OF THE ORGANIZTION</a:t>
            </a:r>
            <a:endParaRPr lang="en-US" sz="2400" dirty="0"/>
          </a:p>
        </p:txBody>
      </p:sp>
      <p:sp>
        <p:nvSpPr>
          <p:cNvPr id="5" name="TextBox 4"/>
          <p:cNvSpPr txBox="1"/>
          <p:nvPr/>
        </p:nvSpPr>
        <p:spPr>
          <a:xfrm>
            <a:off x="95693" y="809822"/>
            <a:ext cx="12096307" cy="2677656"/>
          </a:xfrm>
          <a:prstGeom prst="rect">
            <a:avLst/>
          </a:prstGeom>
          <a:noFill/>
        </p:spPr>
        <p:txBody>
          <a:bodyPr wrap="square" rtlCol="0">
            <a:spAutoFit/>
          </a:bodyPr>
          <a:lstStyle/>
          <a:p>
            <a:r>
              <a:rPr lang="en-US" sz="2400" dirty="0"/>
              <a:t>The foundation stone of the Supreme Court was laid on the 16</a:t>
            </a:r>
            <a:r>
              <a:rPr lang="en-US" sz="2400" baseline="30000" dirty="0"/>
              <a:t>th</a:t>
            </a:r>
            <a:r>
              <a:rPr lang="en-US" sz="2400" dirty="0"/>
              <a:t> day of August, 1929 by the late sir Philip Crampton </a:t>
            </a:r>
            <a:r>
              <a:rPr lang="en-US" sz="2400" dirty="0" err="1"/>
              <a:t>Smyly</a:t>
            </a:r>
            <a:r>
              <a:rPr lang="en-US" sz="2400" dirty="0"/>
              <a:t> Kt. LLB., Chief Justice of the then Gold Coast (now Ghana</a:t>
            </a:r>
            <a:r>
              <a:rPr lang="en-US" sz="2400" dirty="0" smtClean="0"/>
              <a:t>),which is located in Accra.</a:t>
            </a:r>
            <a:r>
              <a:rPr lang="en-US" sz="2400" dirty="0"/>
              <a:t> The supreme court of gold coast was established in 1876. After independence 1957 the judiciary transitioned to be based on Ghana’s first constitution. The 1960 constitution established Ghana as a republic, introducing the court of appeal and the Supreme Court as separate entities </a:t>
            </a:r>
          </a:p>
          <a:p>
            <a:endParaRPr lang="en-US" sz="2400" dirty="0"/>
          </a:p>
        </p:txBody>
      </p:sp>
      <p:sp>
        <p:nvSpPr>
          <p:cNvPr id="6" name="TextBox 5"/>
          <p:cNvSpPr txBox="1"/>
          <p:nvPr/>
        </p:nvSpPr>
        <p:spPr>
          <a:xfrm>
            <a:off x="524538" y="4151115"/>
            <a:ext cx="11515061" cy="461665"/>
          </a:xfrm>
          <a:prstGeom prst="rect">
            <a:avLst/>
          </a:prstGeom>
          <a:noFill/>
        </p:spPr>
        <p:txBody>
          <a:bodyPr wrap="square" rtlCol="0">
            <a:spAutoFit/>
          </a:bodyPr>
          <a:lstStyle/>
          <a:p>
            <a:pPr algn="ctr"/>
            <a:r>
              <a:rPr lang="en-US" sz="2400" b="1" dirty="0"/>
              <a:t>MISSION AND VISION OF THE SUPREME COURT</a:t>
            </a:r>
            <a:endParaRPr lang="en-US" sz="2400" dirty="0"/>
          </a:p>
        </p:txBody>
      </p:sp>
      <p:sp>
        <p:nvSpPr>
          <p:cNvPr id="7" name="TextBox 6"/>
          <p:cNvSpPr txBox="1"/>
          <p:nvPr/>
        </p:nvSpPr>
        <p:spPr>
          <a:xfrm>
            <a:off x="233916" y="5039832"/>
            <a:ext cx="12096307" cy="1200329"/>
          </a:xfrm>
          <a:prstGeom prst="rect">
            <a:avLst/>
          </a:prstGeom>
          <a:noFill/>
        </p:spPr>
        <p:txBody>
          <a:bodyPr wrap="square" rtlCol="0">
            <a:spAutoFit/>
          </a:bodyPr>
          <a:lstStyle/>
          <a:p>
            <a:r>
              <a:rPr lang="en-US" sz="2400"/>
              <a:t>The Supreme Court's mission is to uphold the rule of law, ensure fair and impartial justice, and preserve the integrity of the legal system. It does this by interpreting laws, resolving disputes, and acting as the final court of appeal in many jurisdictions. </a:t>
            </a:r>
            <a:endParaRPr lang="en-US" sz="2400" dirty="0"/>
          </a:p>
        </p:txBody>
      </p:sp>
    </p:spTree>
    <p:extLst>
      <p:ext uri="{BB962C8B-B14F-4D97-AF65-F5344CB8AC3E}">
        <p14:creationId xmlns:p14="http://schemas.microsoft.com/office/powerpoint/2010/main" val="1097627864"/>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5302" y="202017"/>
            <a:ext cx="11398102" cy="461665"/>
          </a:xfrm>
          <a:prstGeom prst="rect">
            <a:avLst/>
          </a:prstGeom>
          <a:noFill/>
        </p:spPr>
        <p:txBody>
          <a:bodyPr wrap="square" rtlCol="0">
            <a:spAutoFit/>
          </a:bodyPr>
          <a:lstStyle/>
          <a:p>
            <a:pPr algn="ctr"/>
            <a:r>
              <a:rPr lang="en-US" sz="2400" b="1" u="sng"/>
              <a:t>CORE VALUES</a:t>
            </a:r>
            <a:endParaRPr lang="en-US" sz="2400"/>
          </a:p>
        </p:txBody>
      </p:sp>
      <p:sp>
        <p:nvSpPr>
          <p:cNvPr id="8" name="TextBox 7"/>
          <p:cNvSpPr txBox="1"/>
          <p:nvPr/>
        </p:nvSpPr>
        <p:spPr>
          <a:xfrm>
            <a:off x="1275906" y="1445142"/>
            <a:ext cx="9696894" cy="4801314"/>
          </a:xfrm>
          <a:prstGeom prst="rect">
            <a:avLst/>
          </a:prstGeom>
          <a:noFill/>
        </p:spPr>
        <p:txBody>
          <a:bodyPr wrap="square" rtlCol="0">
            <a:spAutoFit/>
          </a:bodyPr>
          <a:lstStyle/>
          <a:p>
            <a:pPr lvl="0"/>
            <a:endParaRPr lang="en-US" dirty="0" smtClean="0"/>
          </a:p>
          <a:p>
            <a:pPr marL="285750" lvl="0" indent="-285750">
              <a:buFont typeface="Arial" panose="020B0604020202020204" pitchFamily="34" charset="0"/>
              <a:buChar char="•"/>
            </a:pPr>
            <a:r>
              <a:rPr lang="en-US" sz="2000" dirty="0" smtClean="0"/>
              <a:t>Independence mindedness</a:t>
            </a:r>
          </a:p>
          <a:p>
            <a:pPr lvl="0"/>
            <a:endParaRPr lang="en-US" dirty="0"/>
          </a:p>
          <a:p>
            <a:pPr marL="285750" lvl="0" indent="-285750">
              <a:buFont typeface="Arial" panose="020B0604020202020204" pitchFamily="34" charset="0"/>
              <a:buChar char="•"/>
            </a:pPr>
            <a:r>
              <a:rPr lang="en-US" dirty="0" smtClean="0"/>
              <a:t>Honesty</a:t>
            </a:r>
          </a:p>
          <a:p>
            <a:pPr lvl="0"/>
            <a:endParaRPr lang="en-US" dirty="0"/>
          </a:p>
          <a:p>
            <a:pPr marL="285750" lvl="0" indent="-285750">
              <a:buFont typeface="Arial" panose="020B0604020202020204" pitchFamily="34" charset="0"/>
              <a:buChar char="•"/>
            </a:pPr>
            <a:r>
              <a:rPr lang="en-US" dirty="0" smtClean="0"/>
              <a:t>Efficiency</a:t>
            </a:r>
          </a:p>
          <a:p>
            <a:pPr lvl="0"/>
            <a:endParaRPr lang="en-US" dirty="0"/>
          </a:p>
          <a:p>
            <a:pPr marL="285750" lvl="0" indent="-285750">
              <a:buFont typeface="Arial" panose="020B0604020202020204" pitchFamily="34" charset="0"/>
              <a:buChar char="•"/>
            </a:pPr>
            <a:r>
              <a:rPr lang="en-US" dirty="0" smtClean="0"/>
              <a:t>Discipline</a:t>
            </a:r>
          </a:p>
          <a:p>
            <a:pPr lvl="0"/>
            <a:endParaRPr lang="en-US" dirty="0"/>
          </a:p>
          <a:p>
            <a:pPr marL="285750" lvl="0" indent="-285750">
              <a:buFont typeface="Arial" panose="020B0604020202020204" pitchFamily="34" charset="0"/>
              <a:buChar char="•"/>
            </a:pPr>
            <a:r>
              <a:rPr lang="en-US" dirty="0" smtClean="0"/>
              <a:t>Impartiality</a:t>
            </a:r>
          </a:p>
          <a:p>
            <a:pPr marL="285750" lvl="0" indent="-285750">
              <a:buFont typeface="Arial" panose="020B0604020202020204" pitchFamily="34" charset="0"/>
              <a:buChar char="•"/>
            </a:pPr>
            <a:endParaRPr lang="en-US" dirty="0" smtClean="0"/>
          </a:p>
          <a:p>
            <a:pPr marL="285750" lvl="0" indent="-285750">
              <a:buFont typeface="Arial" panose="020B0604020202020204" pitchFamily="34" charset="0"/>
              <a:buChar char="•"/>
            </a:pPr>
            <a:r>
              <a:rPr lang="en-US" dirty="0" smtClean="0"/>
              <a:t>Punctuality</a:t>
            </a:r>
          </a:p>
          <a:p>
            <a:pPr lvl="0"/>
            <a:endParaRPr lang="en-US" dirty="0"/>
          </a:p>
          <a:p>
            <a:pPr marL="285750" lvl="0" indent="-285750">
              <a:buFont typeface="Arial" panose="020B0604020202020204" pitchFamily="34" charset="0"/>
              <a:buChar char="•"/>
            </a:pPr>
            <a:r>
              <a:rPr lang="en-US" dirty="0"/>
              <a:t>Dedication to </a:t>
            </a:r>
            <a:r>
              <a:rPr lang="en-US" dirty="0" smtClean="0"/>
              <a:t>duty</a:t>
            </a:r>
          </a:p>
          <a:p>
            <a:pPr lvl="0"/>
            <a:endParaRPr lang="en-US" dirty="0"/>
          </a:p>
          <a:p>
            <a:pPr marL="285750" indent="-285750">
              <a:buFont typeface="Arial" panose="020B0604020202020204" pitchFamily="34" charset="0"/>
              <a:buChar char="•"/>
            </a:pPr>
            <a:r>
              <a:rPr lang="en-US" dirty="0" smtClean="0"/>
              <a:t>Transparency</a:t>
            </a:r>
          </a:p>
          <a:p>
            <a:endParaRPr lang="en-US" dirty="0"/>
          </a:p>
        </p:txBody>
      </p:sp>
    </p:spTree>
    <p:extLst>
      <p:ext uri="{BB962C8B-B14F-4D97-AF65-F5344CB8AC3E}">
        <p14:creationId xmlns:p14="http://schemas.microsoft.com/office/powerpoint/2010/main" val="31942484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2935" y="375758"/>
            <a:ext cx="6806609" cy="836354"/>
          </a:xfrm>
        </p:spPr>
        <p:txBody>
          <a:bodyPr>
            <a:normAutofit fontScale="90000"/>
          </a:bodyPr>
          <a:lstStyle/>
          <a:p>
            <a:r>
              <a:rPr lang="en-US" b="1" u="sng" dirty="0"/>
              <a:t>GOALS AND OBJECTIVES</a:t>
            </a:r>
            <a:r>
              <a:rPr lang="en-US" u="sng" dirty="0"/>
              <a:t/>
            </a:r>
            <a:br>
              <a:rPr lang="en-US" u="sng" dirty="0"/>
            </a:br>
            <a:endParaRPr lang="en-US" u="sng" dirty="0"/>
          </a:p>
        </p:txBody>
      </p:sp>
      <p:sp>
        <p:nvSpPr>
          <p:cNvPr id="3" name="Content Placeholder 2"/>
          <p:cNvSpPr>
            <a:spLocks noGrp="1"/>
          </p:cNvSpPr>
          <p:nvPr>
            <p:ph idx="1"/>
          </p:nvPr>
        </p:nvSpPr>
        <p:spPr>
          <a:xfrm>
            <a:off x="870098" y="1212112"/>
            <a:ext cx="10515600" cy="4351338"/>
          </a:xfrm>
        </p:spPr>
        <p:txBody>
          <a:bodyPr>
            <a:normAutofit lnSpcReduction="10000"/>
          </a:bodyPr>
          <a:lstStyle/>
          <a:p>
            <a:pPr marL="514350" indent="-514350">
              <a:buFont typeface="+mj-lt"/>
              <a:buAutoNum type="arabicPeriod"/>
            </a:pPr>
            <a:r>
              <a:rPr lang="en-US" sz="2400" dirty="0"/>
              <a:t>To improve communication and teamwork at the work place.  </a:t>
            </a:r>
          </a:p>
          <a:p>
            <a:pPr marL="514350" indent="-514350">
              <a:buFont typeface="+mj-lt"/>
              <a:buAutoNum type="arabicPeriod"/>
            </a:pPr>
            <a:endParaRPr lang="en-US" dirty="0" smtClean="0"/>
          </a:p>
          <a:p>
            <a:pPr marL="514350" indent="-514350">
              <a:buFont typeface="+mj-lt"/>
              <a:buAutoNum type="arabicPeriod"/>
            </a:pPr>
            <a:r>
              <a:rPr lang="en-US" sz="2600" dirty="0" smtClean="0"/>
              <a:t>To </a:t>
            </a:r>
            <a:r>
              <a:rPr lang="en-US" sz="2600" dirty="0"/>
              <a:t>gain practical experience and insight about the organization</a:t>
            </a:r>
            <a:r>
              <a:rPr lang="en-US" dirty="0" smtClean="0"/>
              <a:t>.</a:t>
            </a:r>
          </a:p>
          <a:p>
            <a:pPr marL="514350" indent="-514350">
              <a:buFont typeface="+mj-lt"/>
              <a:buAutoNum type="arabicPeriod"/>
            </a:pPr>
            <a:endParaRPr lang="en-US" dirty="0" smtClean="0"/>
          </a:p>
          <a:p>
            <a:pPr marL="514350" indent="-514350">
              <a:buFont typeface="+mj-lt"/>
              <a:buAutoNum type="arabicPeriod"/>
            </a:pPr>
            <a:r>
              <a:rPr lang="en-US" sz="2600" dirty="0"/>
              <a:t>To gain understanding of organization culture.</a:t>
            </a:r>
          </a:p>
          <a:p>
            <a:pPr marL="514350" indent="-514350">
              <a:buFont typeface="+mj-lt"/>
              <a:buAutoNum type="arabicPeriod"/>
            </a:pPr>
            <a:endParaRPr lang="en-US" dirty="0" smtClean="0"/>
          </a:p>
          <a:p>
            <a:pPr marL="514350" indent="-514350">
              <a:buFont typeface="+mj-lt"/>
              <a:buAutoNum type="arabicPeriod"/>
            </a:pPr>
            <a:r>
              <a:rPr lang="en-US" sz="2600" dirty="0" smtClean="0"/>
              <a:t>Integrate theoretical knowledge with practical experience. </a:t>
            </a:r>
          </a:p>
          <a:p>
            <a:pPr marL="514350" indent="-514350">
              <a:buFont typeface="+mj-lt"/>
              <a:buAutoNum type="arabicPeriod"/>
            </a:pPr>
            <a:endParaRPr lang="en-US" dirty="0" smtClean="0"/>
          </a:p>
          <a:p>
            <a:pPr marL="514350" indent="-514350">
              <a:buFont typeface="+mj-lt"/>
              <a:buAutoNum type="arabicPeriod"/>
            </a:pPr>
            <a:r>
              <a:rPr lang="en-US" sz="2200" dirty="0" smtClean="0"/>
              <a:t>To </a:t>
            </a:r>
            <a:r>
              <a:rPr lang="en-US" sz="2200" dirty="0"/>
              <a:t>develop good interpersonal relationships with co-workers to build a strong social network.</a:t>
            </a:r>
          </a:p>
          <a:p>
            <a:pPr marL="514350" indent="-514350">
              <a:buFont typeface="+mj-lt"/>
              <a:buAutoNum type="arabicPeriod"/>
            </a:pP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72042261"/>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4775"/>
            <a:ext cx="10363200" cy="1323975"/>
          </a:xfrm>
        </p:spPr>
        <p:txBody>
          <a:bodyPr>
            <a:noAutofit/>
          </a:bodyPr>
          <a:lstStyle/>
          <a:p>
            <a:r>
              <a:rPr lang="en-US" sz="4800" b="1" u="sng" dirty="0"/>
              <a:t> </a:t>
            </a:r>
            <a:r>
              <a:rPr lang="en-US" sz="4800" u="sng" dirty="0"/>
              <a:t/>
            </a:r>
            <a:br>
              <a:rPr lang="en-US" sz="4800" u="sng" dirty="0"/>
            </a:br>
            <a:r>
              <a:rPr lang="en-US" sz="4800" b="1" u="sng" dirty="0"/>
              <a:t>DUTIES AND RESPONSIBILITIES ASSIGNED</a:t>
            </a:r>
            <a:r>
              <a:rPr lang="en-US" sz="4800" u="sng" dirty="0"/>
              <a:t/>
            </a:r>
            <a:br>
              <a:rPr lang="en-US" sz="4800" u="sng" dirty="0"/>
            </a:br>
            <a:endParaRPr lang="en-US" sz="4800" u="sng" dirty="0"/>
          </a:p>
        </p:txBody>
      </p:sp>
      <p:sp>
        <p:nvSpPr>
          <p:cNvPr id="3" name="Content Placeholder 2"/>
          <p:cNvSpPr>
            <a:spLocks noGrp="1"/>
          </p:cNvSpPr>
          <p:nvPr>
            <p:ph idx="1"/>
          </p:nvPr>
        </p:nvSpPr>
        <p:spPr>
          <a:xfrm>
            <a:off x="247650" y="1038224"/>
            <a:ext cx="11544300" cy="5629276"/>
          </a:xfrm>
        </p:spPr>
        <p:txBody>
          <a:bodyPr>
            <a:normAutofit fontScale="40000" lnSpcReduction="20000"/>
          </a:bodyPr>
          <a:lstStyle/>
          <a:p>
            <a:r>
              <a:rPr lang="en-US" sz="6000" dirty="0"/>
              <a:t>The organization warmly welcomed me, gave me access to the Circuit Court 2, and took me through orientation in the organization and also introduced me to the chain of command, and some staff at the organization and described the main function of the Judicial Service of Ghana</a:t>
            </a:r>
            <a:r>
              <a:rPr lang="en-US" sz="5000" dirty="0"/>
              <a:t>.</a:t>
            </a:r>
          </a:p>
          <a:p>
            <a:pPr marL="0" indent="0">
              <a:buNone/>
            </a:pPr>
            <a:endParaRPr lang="en-US" sz="6000" dirty="0" smtClean="0"/>
          </a:p>
          <a:p>
            <a:r>
              <a:rPr lang="en-US" sz="6000" dirty="0" smtClean="0"/>
              <a:t>On  </a:t>
            </a:r>
            <a:r>
              <a:rPr lang="en-US" sz="6000" dirty="0"/>
              <a:t>the first  day  I  reported  to  work which  is  on  8</a:t>
            </a:r>
            <a:r>
              <a:rPr lang="en-US" sz="6000" baseline="30000" dirty="0"/>
              <a:t>th</a:t>
            </a:r>
            <a:r>
              <a:rPr lang="en-US" sz="6000" dirty="0"/>
              <a:t>  of  January 2025, 7:15am that’s the  actual  time  the  organization  starts  its  court  proceedings.</a:t>
            </a:r>
          </a:p>
          <a:p>
            <a:endParaRPr lang="en-US" sz="3000" b="1" dirty="0" smtClean="0"/>
          </a:p>
          <a:p>
            <a:r>
              <a:rPr lang="en-US" sz="6200" b="1" dirty="0" smtClean="0"/>
              <a:t>Arrangement </a:t>
            </a:r>
            <a:r>
              <a:rPr lang="en-US" sz="6200" b="1" dirty="0"/>
              <a:t>of  Docket: </a:t>
            </a:r>
            <a:r>
              <a:rPr lang="en-US" sz="6200" dirty="0"/>
              <a:t>I  was  asked  to  enter  all  the  cases  files  (docket) into the  organizational laptop grouping  it  into  both Criminal  and  Civil  </a:t>
            </a:r>
            <a:r>
              <a:rPr lang="en-US" sz="6200" dirty="0" smtClean="0"/>
              <a:t>cases</a:t>
            </a:r>
          </a:p>
          <a:p>
            <a:endParaRPr lang="en-US" b="1" dirty="0" smtClean="0"/>
          </a:p>
          <a:p>
            <a:r>
              <a:rPr lang="en-US" sz="6000" b="1" dirty="0" smtClean="0"/>
              <a:t>WITNESS </a:t>
            </a:r>
            <a:r>
              <a:rPr lang="en-US" sz="6000" b="1" dirty="0"/>
              <a:t>STATEMENT</a:t>
            </a:r>
            <a:r>
              <a:rPr lang="en-US" sz="7000" b="1" dirty="0"/>
              <a:t>; </a:t>
            </a:r>
            <a:r>
              <a:rPr lang="en-US" sz="7000" dirty="0"/>
              <a:t>I  was assigned  to  enter  all  the  witness  statement  written  by both the  </a:t>
            </a:r>
            <a:r>
              <a:rPr lang="en-US" sz="7000" dirty="0" err="1"/>
              <a:t>plantiff</a:t>
            </a:r>
            <a:r>
              <a:rPr lang="en-US" sz="7000" dirty="0"/>
              <a:t> and the defendant into the court system</a:t>
            </a:r>
            <a:r>
              <a:rPr lang="en-US" sz="6000" dirty="0"/>
              <a:t>.</a:t>
            </a:r>
          </a:p>
          <a:p>
            <a:endParaRPr lang="en-US" b="1" dirty="0" smtClean="0"/>
          </a:p>
          <a:p>
            <a:r>
              <a:rPr lang="en-US" sz="7000" b="1" dirty="0" smtClean="0"/>
              <a:t>INTERPRETATION</a:t>
            </a:r>
            <a:r>
              <a:rPr lang="en-US" sz="7000" b="1" dirty="0"/>
              <a:t>;  </a:t>
            </a:r>
            <a:r>
              <a:rPr lang="en-US" sz="7000" dirty="0"/>
              <a:t>His </a:t>
            </a:r>
            <a:r>
              <a:rPr lang="en-US" sz="7000" dirty="0" err="1"/>
              <a:t>Honour</a:t>
            </a:r>
            <a:r>
              <a:rPr lang="en-US" sz="7000" dirty="0"/>
              <a:t> Isaac </a:t>
            </a:r>
            <a:r>
              <a:rPr lang="en-US" sz="7000" dirty="0" err="1"/>
              <a:t>Addo</a:t>
            </a:r>
            <a:r>
              <a:rPr lang="en-US" sz="7000" dirty="0"/>
              <a:t> the Judge gave me  the privilege to  translate  to  client  in  both  our  local  dialect  </a:t>
            </a:r>
            <a:r>
              <a:rPr lang="en-US" sz="7000" dirty="0" smtClean="0"/>
              <a:t>and English.</a:t>
            </a:r>
          </a:p>
          <a:p>
            <a:endParaRPr lang="en-US" b="1" dirty="0" smtClean="0"/>
          </a:p>
          <a:p>
            <a:pPr marL="0" indent="0">
              <a:buNone/>
            </a:pPr>
            <a:endParaRPr lang="en-US" b="1" dirty="0" smtClean="0"/>
          </a:p>
          <a:p>
            <a:pPr marL="0" indent="0">
              <a:buNone/>
            </a:pPr>
            <a:endParaRPr lang="en-US" sz="6200"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807127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9000" y="914400"/>
            <a:ext cx="10693400" cy="2769989"/>
          </a:xfrm>
          <a:prstGeom prst="rect">
            <a:avLst/>
          </a:prstGeom>
          <a:noFill/>
        </p:spPr>
        <p:txBody>
          <a:bodyPr wrap="square" rtlCol="0">
            <a:spAutoFit/>
          </a:bodyPr>
          <a:lstStyle/>
          <a:p>
            <a:r>
              <a:rPr lang="en-US" sz="2400" b="1" dirty="0" smtClean="0"/>
              <a:t>Printing And Photocopy: </a:t>
            </a:r>
            <a:r>
              <a:rPr lang="en-US" sz="2400" dirty="0" smtClean="0"/>
              <a:t>I  was  asked  to  help  the  court  secretary  to  print  all  the  witness  statement  written  by  the  accuse  person</a:t>
            </a:r>
          </a:p>
          <a:p>
            <a:endParaRPr lang="en-US" dirty="0" smtClean="0"/>
          </a:p>
          <a:p>
            <a:endParaRPr lang="en-US" sz="2400" b="1" dirty="0" smtClean="0"/>
          </a:p>
          <a:p>
            <a:r>
              <a:rPr lang="en-US" sz="2400" b="1" dirty="0" smtClean="0"/>
              <a:t>Transfer Of  Docket  To  Archives:</a:t>
            </a:r>
            <a:r>
              <a:rPr lang="en-US" sz="2400" dirty="0" smtClean="0"/>
              <a:t> I  was  asked  by  my  supervisor to  send  100 docket  I  arranged  on  the  previous  day to  the (archives</a:t>
            </a:r>
            <a:r>
              <a:rPr lang="en-US" dirty="0" smtClean="0"/>
              <a:t>) </a:t>
            </a:r>
          </a:p>
          <a:p>
            <a:endParaRPr lang="en-US" dirty="0"/>
          </a:p>
          <a:p>
            <a:endParaRPr lang="en-US" dirty="0" smtClean="0"/>
          </a:p>
        </p:txBody>
      </p:sp>
    </p:spTree>
    <p:extLst>
      <p:ext uri="{BB962C8B-B14F-4D97-AF65-F5344CB8AC3E}">
        <p14:creationId xmlns:p14="http://schemas.microsoft.com/office/powerpoint/2010/main" val="47651487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a:t>ACHIEVEMENT</a:t>
            </a:r>
            <a:r>
              <a:rPr lang="en-US" u="sng" dirty="0"/>
              <a:t/>
            </a:r>
            <a:br>
              <a:rPr lang="en-US" u="sng" dirty="0"/>
            </a:br>
            <a:endParaRPr lang="en-US" u="sng" dirty="0"/>
          </a:p>
        </p:txBody>
      </p:sp>
      <p:sp>
        <p:nvSpPr>
          <p:cNvPr id="3" name="Content Placeholder 2"/>
          <p:cNvSpPr>
            <a:spLocks noGrp="1"/>
          </p:cNvSpPr>
          <p:nvPr>
            <p:ph idx="1"/>
          </p:nvPr>
        </p:nvSpPr>
        <p:spPr>
          <a:xfrm>
            <a:off x="838200" y="1317625"/>
            <a:ext cx="10515600" cy="4351338"/>
          </a:xfrm>
        </p:spPr>
        <p:txBody>
          <a:bodyPr>
            <a:normAutofit fontScale="77500" lnSpcReduction="20000"/>
          </a:bodyPr>
          <a:lstStyle/>
          <a:p>
            <a:pPr lvl="0"/>
            <a:r>
              <a:rPr lang="en-US" dirty="0"/>
              <a:t>The internship program helped me in building a strong interpersonal relationship with most of the staff within the Court Room.</a:t>
            </a:r>
          </a:p>
          <a:p>
            <a:pPr marL="0" indent="0">
              <a:buNone/>
            </a:pPr>
            <a:r>
              <a:rPr lang="en-US" dirty="0"/>
              <a:t> </a:t>
            </a:r>
          </a:p>
          <a:p>
            <a:pPr lvl="0"/>
            <a:r>
              <a:rPr lang="en-US" dirty="0"/>
              <a:t>The internship program exposed me to the use of their software.</a:t>
            </a:r>
          </a:p>
          <a:p>
            <a:pPr marL="0" indent="0">
              <a:buNone/>
            </a:pPr>
            <a:endParaRPr lang="en-US" dirty="0"/>
          </a:p>
          <a:p>
            <a:pPr lvl="0"/>
            <a:r>
              <a:rPr lang="en-US" dirty="0"/>
              <a:t>The internship program help me to develop confidence in my ability and prepare me  for future career challenges.</a:t>
            </a:r>
          </a:p>
          <a:p>
            <a:pPr marL="0" indent="0">
              <a:buNone/>
            </a:pPr>
            <a:endParaRPr lang="en-US" dirty="0"/>
          </a:p>
          <a:p>
            <a:pPr lvl="0"/>
            <a:r>
              <a:rPr lang="en-US" dirty="0"/>
              <a:t>The internship program has helped me with the practical aspects of theoretical aspects being learned in class.</a:t>
            </a:r>
          </a:p>
          <a:p>
            <a:pPr marL="0" indent="0">
              <a:buNone/>
            </a:pPr>
            <a:endParaRPr lang="en-US" dirty="0"/>
          </a:p>
          <a:p>
            <a:pPr lvl="0"/>
            <a:r>
              <a:rPr lang="en-US" dirty="0"/>
              <a:t>This  internship program made me  had  interest  in  becoming  a   lawyer  in  the  near  future.</a:t>
            </a:r>
          </a:p>
          <a:p>
            <a:endParaRPr lang="en-US" dirty="0"/>
          </a:p>
        </p:txBody>
      </p:sp>
    </p:spTree>
    <p:extLst>
      <p:ext uri="{BB962C8B-B14F-4D97-AF65-F5344CB8AC3E}">
        <p14:creationId xmlns:p14="http://schemas.microsoft.com/office/powerpoint/2010/main" val="3218449617"/>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CHALLENGES</a:t>
            </a:r>
            <a:r>
              <a:rPr lang="en-US" u="sng" dirty="0" smtClean="0"/>
              <a:t/>
            </a:r>
            <a:br>
              <a:rPr lang="en-US" u="sng" dirty="0" smtClean="0"/>
            </a:br>
            <a:endParaRPr lang="en-US" b="1" u="sng" dirty="0"/>
          </a:p>
        </p:txBody>
      </p:sp>
      <p:sp>
        <p:nvSpPr>
          <p:cNvPr id="3" name="Content Placeholder 2"/>
          <p:cNvSpPr>
            <a:spLocks noGrp="1"/>
          </p:cNvSpPr>
          <p:nvPr>
            <p:ph idx="1"/>
          </p:nvPr>
        </p:nvSpPr>
        <p:spPr>
          <a:xfrm>
            <a:off x="838200" y="1027906"/>
            <a:ext cx="10515600" cy="4351338"/>
          </a:xfrm>
        </p:spPr>
        <p:txBody>
          <a:bodyPr>
            <a:normAutofit fontScale="85000" lnSpcReduction="20000"/>
          </a:bodyPr>
          <a:lstStyle/>
          <a:p>
            <a:pPr marL="0" indent="0">
              <a:buNone/>
            </a:pPr>
            <a:endParaRPr lang="en-US" dirty="0"/>
          </a:p>
          <a:p>
            <a:r>
              <a:rPr lang="en-US" dirty="0"/>
              <a:t>Every  organizations  has  its  own  thick  and  thins, challenges  are  unavoidable so  they  are  bound  to  happen.</a:t>
            </a:r>
          </a:p>
          <a:p>
            <a:pPr lvl="0"/>
            <a:endParaRPr lang="en-US" dirty="0" smtClean="0"/>
          </a:p>
          <a:p>
            <a:pPr lvl="0"/>
            <a:r>
              <a:rPr lang="en-US" dirty="0" smtClean="0"/>
              <a:t>There </a:t>
            </a:r>
            <a:r>
              <a:rPr lang="en-US" dirty="0"/>
              <a:t>were not enough </a:t>
            </a:r>
            <a:r>
              <a:rPr lang="en-US" dirty="0" err="1"/>
              <a:t>intrepretators</a:t>
            </a:r>
            <a:r>
              <a:rPr lang="en-US" dirty="0"/>
              <a:t>, sometimes I have to leave my task and perform the role of an interpreter.</a:t>
            </a:r>
          </a:p>
          <a:p>
            <a:pPr marL="0" lvl="0" indent="0">
              <a:buNone/>
            </a:pPr>
            <a:endParaRPr lang="en-US" dirty="0"/>
          </a:p>
          <a:p>
            <a:pPr lvl="0"/>
            <a:r>
              <a:rPr lang="en-US" dirty="0" smtClean="0"/>
              <a:t>Not </a:t>
            </a:r>
            <a:r>
              <a:rPr lang="en-US" dirty="0"/>
              <a:t>enough plants to continue court processes when there is black out, so it makes the tasks of the day uncompleted and you have to continue the next day.</a:t>
            </a:r>
          </a:p>
          <a:p>
            <a:pPr lvl="0"/>
            <a:endParaRPr lang="en-US" dirty="0" smtClean="0"/>
          </a:p>
          <a:p>
            <a:pPr lvl="0"/>
            <a:r>
              <a:rPr lang="en-US" dirty="0" smtClean="0"/>
              <a:t>Getting </a:t>
            </a:r>
            <a:r>
              <a:rPr lang="en-US" dirty="0"/>
              <a:t>Commercial vehicle (</a:t>
            </a:r>
            <a:r>
              <a:rPr lang="en-US" dirty="0" err="1"/>
              <a:t>TroTro</a:t>
            </a:r>
            <a:r>
              <a:rPr lang="en-US" dirty="0"/>
              <a:t>) to  the organization wasn’t easy so it always  have  to  be  taxi that  was  costing  much  expenses.</a:t>
            </a:r>
          </a:p>
          <a:p>
            <a:endParaRPr lang="en-US" dirty="0"/>
          </a:p>
        </p:txBody>
      </p:sp>
    </p:spTree>
    <p:extLst>
      <p:ext uri="{BB962C8B-B14F-4D97-AF65-F5344CB8AC3E}">
        <p14:creationId xmlns:p14="http://schemas.microsoft.com/office/powerpoint/2010/main" val="1838119805"/>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105</TotalTime>
  <Words>935</Words>
  <Application>Microsoft Office PowerPoint</Application>
  <PresentationFormat>Widescreen</PresentationFormat>
  <Paragraphs>101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GOALS AND OBJECTIVES </vt:lpstr>
      <vt:lpstr>  DUTIES AND RESPONSIBILITIES ASSIGNED </vt:lpstr>
      <vt:lpstr>PowerPoint Presentation</vt:lpstr>
      <vt:lpstr>ACHIEVEMENT </vt:lpstr>
      <vt:lpstr>CHALLENGES </vt:lpstr>
      <vt:lpstr>LESSONS LEARNT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Nana Akua</dc:creator>
  <cp:lastModifiedBy>Nana Akua</cp:lastModifiedBy>
  <cp:revision>14</cp:revision>
  <dcterms:created xsi:type="dcterms:W3CDTF">2025-06-18T16:03:07Z</dcterms:created>
  <dcterms:modified xsi:type="dcterms:W3CDTF">2025-06-18T17:51:42Z</dcterms:modified>
</cp:coreProperties>
</file>